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2"/>
  </p:notesMasterIdLst>
  <p:handoutMasterIdLst>
    <p:handoutMasterId r:id="rId13"/>
  </p:handoutMasterIdLst>
  <p:sldIdLst>
    <p:sldId id="256" r:id="rId5"/>
    <p:sldId id="2044" r:id="rId6"/>
    <p:sldId id="2045" r:id="rId7"/>
    <p:sldId id="2046" r:id="rId8"/>
    <p:sldId id="2047" r:id="rId9"/>
    <p:sldId id="2048" r:id="rId10"/>
    <p:sldId id="26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e Sladen" initials="JS" lastIdx="2" clrIdx="0">
    <p:extLst>
      <p:ext uri="{19B8F6BF-5375-455C-9EA6-DF929625EA0E}">
        <p15:presenceInfo xmlns:p15="http://schemas.microsoft.com/office/powerpoint/2012/main" userId="S-1-5-21-4176695264-1654134612-161201883-1154" providerId="AD"/>
      </p:ext>
    </p:extLst>
  </p:cmAuthor>
  <p:cmAuthor id="2" name="Andrew Liles" initials="AL" lastIdx="2" clrIdx="1">
    <p:extLst>
      <p:ext uri="{19B8F6BF-5375-455C-9EA6-DF929625EA0E}">
        <p15:presenceInfo xmlns:p15="http://schemas.microsoft.com/office/powerpoint/2012/main" userId="S::andrew.liles@consiliumpartners.co.uk::e7b2444d-6501-4061-ade9-93ed77554d96" providerId="AD"/>
      </p:ext>
    </p:extLst>
  </p:cmAuthor>
  <p:cmAuthor id="3" name="Suzi Van Es" initials="SVE" lastIdx="17" clrIdx="2">
    <p:extLst>
      <p:ext uri="{19B8F6BF-5375-455C-9EA6-DF929625EA0E}">
        <p15:presenceInfo xmlns:p15="http://schemas.microsoft.com/office/powerpoint/2012/main" userId="S::suzi.vanes@wessexahsn.net::b0a85561-31fa-4965-ae49-47f76f5cf97e" providerId="AD"/>
      </p:ext>
    </p:extLst>
  </p:cmAuthor>
  <p:cmAuthor id="4" name="Steve Williams" initials="SW" lastIdx="8" clrIdx="3">
    <p:extLst>
      <p:ext uri="{19B8F6BF-5375-455C-9EA6-DF929625EA0E}">
        <p15:presenceInfo xmlns:p15="http://schemas.microsoft.com/office/powerpoint/2012/main" userId="4bba4f23c9b7e19e" providerId="Windows Live"/>
      </p:ext>
    </p:extLst>
  </p:cmAuthor>
  <p:cmAuthor id="5" name="Clare Howard" initials="CH" lastIdx="3" clrIdx="4">
    <p:extLst>
      <p:ext uri="{19B8F6BF-5375-455C-9EA6-DF929625EA0E}">
        <p15:presenceInfo xmlns:p15="http://schemas.microsoft.com/office/powerpoint/2012/main" userId="208b06bb33039e4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6170"/>
    <a:srgbClr val="E9552D"/>
    <a:srgbClr val="FECA15"/>
    <a:srgbClr val="80B83B"/>
    <a:srgbClr val="21596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8767" autoAdjust="0"/>
  </p:normalViewPr>
  <p:slideViewPr>
    <p:cSldViewPr snapToGrid="0">
      <p:cViewPr varScale="1">
        <p:scale>
          <a:sx n="78" d="100"/>
          <a:sy n="78" d="100"/>
        </p:scale>
        <p:origin x="1812" y="90"/>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E8C7CDF-70C7-46B6-9AD3-1C6F309C52A5}"/>
              </a:ext>
            </a:extLst>
          </p:cNvPr>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27B34D66-1C53-4FBA-B95B-E06F98D5E768}"/>
              </a:ext>
            </a:extLst>
          </p:cNvPr>
          <p:cNvSpPr>
            <a:spLocks noGrp="1"/>
          </p:cNvSpPr>
          <p:nvPr>
            <p:ph type="dt" sz="quarter" idx="1"/>
          </p:nvPr>
        </p:nvSpPr>
        <p:spPr>
          <a:xfrm>
            <a:off x="3849688" y="0"/>
            <a:ext cx="2944812" cy="496888"/>
          </a:xfrm>
          <a:prstGeom prst="rect">
            <a:avLst/>
          </a:prstGeom>
        </p:spPr>
        <p:txBody>
          <a:bodyPr vert="horz" lIns="91440" tIns="45720" rIns="91440" bIns="45720" rtlCol="0"/>
          <a:lstStyle>
            <a:lvl1pPr algn="r">
              <a:defRPr sz="1200"/>
            </a:lvl1pPr>
          </a:lstStyle>
          <a:p>
            <a:fld id="{92369D1B-7AE0-49FE-9889-8125A6E59868}" type="datetimeFigureOut">
              <a:rPr lang="en-GB" smtClean="0"/>
              <a:t>16/11/2022</a:t>
            </a:fld>
            <a:endParaRPr lang="en-GB"/>
          </a:p>
        </p:txBody>
      </p:sp>
      <p:sp>
        <p:nvSpPr>
          <p:cNvPr id="4" name="Footer Placeholder 3">
            <a:extLst>
              <a:ext uri="{FF2B5EF4-FFF2-40B4-BE49-F238E27FC236}">
                <a16:creationId xmlns:a16="http://schemas.microsoft.com/office/drawing/2014/main" id="{DA4EDA5C-FB58-4593-A448-3A72CC8F5DD0}"/>
              </a:ext>
            </a:extLst>
          </p:cNvPr>
          <p:cNvSpPr>
            <a:spLocks noGrp="1"/>
          </p:cNvSpPr>
          <p:nvPr>
            <p:ph type="ftr" sz="quarter" idx="2"/>
          </p:nvPr>
        </p:nvSpPr>
        <p:spPr>
          <a:xfrm>
            <a:off x="0" y="9428163"/>
            <a:ext cx="2944813"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D151615C-1173-4C2A-8E69-4C1C02C2D31E}"/>
              </a:ext>
            </a:extLst>
          </p:cNvPr>
          <p:cNvSpPr>
            <a:spLocks noGrp="1"/>
          </p:cNvSpPr>
          <p:nvPr>
            <p:ph type="sldNum" sz="quarter" idx="3"/>
          </p:nvPr>
        </p:nvSpPr>
        <p:spPr>
          <a:xfrm>
            <a:off x="3849688" y="9428163"/>
            <a:ext cx="2944812" cy="496887"/>
          </a:xfrm>
          <a:prstGeom prst="rect">
            <a:avLst/>
          </a:prstGeom>
        </p:spPr>
        <p:txBody>
          <a:bodyPr vert="horz" lIns="91440" tIns="45720" rIns="91440" bIns="45720" rtlCol="0" anchor="b"/>
          <a:lstStyle>
            <a:lvl1pPr algn="r">
              <a:defRPr sz="1200"/>
            </a:lvl1pPr>
          </a:lstStyle>
          <a:p>
            <a:fld id="{76A1A7D7-7193-45BE-8BD8-0AAFE08CB00B}" type="slidenum">
              <a:rPr lang="en-GB" smtClean="0"/>
              <a:t>‹#›</a:t>
            </a:fld>
            <a:endParaRPr lang="en-GB"/>
          </a:p>
        </p:txBody>
      </p:sp>
    </p:spTree>
    <p:extLst>
      <p:ext uri="{BB962C8B-B14F-4D97-AF65-F5344CB8AC3E}">
        <p14:creationId xmlns:p14="http://schemas.microsoft.com/office/powerpoint/2010/main" val="2536734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971" cy="49797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544" y="0"/>
            <a:ext cx="2944971" cy="497976"/>
          </a:xfrm>
          <a:prstGeom prst="rect">
            <a:avLst/>
          </a:prstGeom>
        </p:spPr>
        <p:txBody>
          <a:bodyPr vert="horz" lIns="91440" tIns="45720" rIns="91440" bIns="45720" rtlCol="0"/>
          <a:lstStyle>
            <a:lvl1pPr algn="r">
              <a:defRPr sz="1200"/>
            </a:lvl1pPr>
          </a:lstStyle>
          <a:p>
            <a:fld id="{0EF65F0A-4E63-4A2D-870F-B3B5C14BBFA2}" type="datetimeFigureOut">
              <a:rPr lang="en-GB" smtClean="0"/>
              <a:t>16/11/2022</a:t>
            </a:fld>
            <a:endParaRPr lang="en-GB"/>
          </a:p>
        </p:txBody>
      </p:sp>
      <p:sp>
        <p:nvSpPr>
          <p:cNvPr id="4" name="Slide Image Placeholder 3"/>
          <p:cNvSpPr>
            <a:spLocks noGrp="1" noRot="1" noChangeAspect="1"/>
          </p:cNvSpPr>
          <p:nvPr>
            <p:ph type="sldImg" idx="2"/>
          </p:nvPr>
        </p:nvSpPr>
        <p:spPr>
          <a:xfrm>
            <a:off x="420688" y="1239838"/>
            <a:ext cx="5954712" cy="335121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609" y="4776431"/>
            <a:ext cx="5436870" cy="390798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7076"/>
            <a:ext cx="2944971" cy="49797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544" y="9427076"/>
            <a:ext cx="2944971" cy="497975"/>
          </a:xfrm>
          <a:prstGeom prst="rect">
            <a:avLst/>
          </a:prstGeom>
        </p:spPr>
        <p:txBody>
          <a:bodyPr vert="horz" lIns="91440" tIns="45720" rIns="91440" bIns="45720" rtlCol="0" anchor="b"/>
          <a:lstStyle>
            <a:lvl1pPr algn="r">
              <a:defRPr sz="1200"/>
            </a:lvl1pPr>
          </a:lstStyle>
          <a:p>
            <a:fld id="{CEC5829F-47EE-4337-9055-D18C30A345FA}" type="slidenum">
              <a:rPr lang="en-GB" smtClean="0"/>
              <a:t>‹#›</a:t>
            </a:fld>
            <a:endParaRPr lang="en-GB"/>
          </a:p>
        </p:txBody>
      </p:sp>
    </p:spTree>
    <p:extLst>
      <p:ext uri="{BB962C8B-B14F-4D97-AF65-F5344CB8AC3E}">
        <p14:creationId xmlns:p14="http://schemas.microsoft.com/office/powerpoint/2010/main" val="2067905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Notes for presenters: </a:t>
            </a:r>
          </a:p>
          <a:p>
            <a:r>
              <a:rPr lang="en-GB" dirty="0"/>
              <a:t>Need to introduce what PP is and what the ALS are for</a:t>
            </a:r>
          </a:p>
          <a:p>
            <a:endParaRPr lang="en-GB" dirty="0"/>
          </a:p>
        </p:txBody>
      </p:sp>
      <p:sp>
        <p:nvSpPr>
          <p:cNvPr id="4" name="Slide Number Placeholder 3"/>
          <p:cNvSpPr>
            <a:spLocks noGrp="1"/>
          </p:cNvSpPr>
          <p:nvPr>
            <p:ph type="sldNum" sz="quarter" idx="5"/>
          </p:nvPr>
        </p:nvSpPr>
        <p:spPr/>
        <p:txBody>
          <a:bodyPr/>
          <a:lstStyle/>
          <a:p>
            <a:fld id="{CEC5829F-47EE-4337-9055-D18C30A345FA}" type="slidenum">
              <a:rPr lang="en-GB" smtClean="0"/>
              <a:t>2</a:t>
            </a:fld>
            <a:endParaRPr lang="en-GB"/>
          </a:p>
        </p:txBody>
      </p:sp>
    </p:spTree>
    <p:extLst>
      <p:ext uri="{BB962C8B-B14F-4D97-AF65-F5344CB8AC3E}">
        <p14:creationId xmlns:p14="http://schemas.microsoft.com/office/powerpoint/2010/main" val="769520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Presenter notes:</a:t>
            </a:r>
          </a:p>
          <a:p>
            <a:r>
              <a:rPr lang="en-GB" dirty="0"/>
              <a:t>Looking for presenter to give a personal tale of how may have changed practice. For example ‘I try never to prescribe opiates on repeat now, I follow QOF targets less and focus more on the patient’s wishes and or co-morbidities’</a:t>
            </a:r>
          </a:p>
          <a:p>
            <a:endParaRPr lang="en-GB" dirty="0"/>
          </a:p>
          <a:p>
            <a:pPr marL="171450" indent="-171450">
              <a:buFont typeface="Arial" panose="020B0604020202020204" pitchFamily="34" charset="0"/>
              <a:buChar char="•"/>
            </a:pPr>
            <a:r>
              <a:rPr lang="en-GB" dirty="0"/>
              <a:t>The ALS that the delegate attended has been formally evaluated. It is part of an ongoing, larger evaluation as well in conjunction with HEE South. The initial findings from the ALS gathered from pre and post</a:t>
            </a:r>
            <a:r>
              <a:rPr lang="en-US" sz="1200" b="0" i="0" u="none" strike="noStrike" kern="1200" baseline="0" dirty="0">
                <a:solidFill>
                  <a:schemeClr val="tx1"/>
                </a:solidFill>
                <a:latin typeface="+mn-lt"/>
                <a:ea typeface="+mn-ea"/>
                <a:cs typeface="+mn-cs"/>
              </a:rPr>
              <a:t> surveys suggests that the ALS has contributed to improving ALS attendees perceptions, confidence and short-term experiences in addressing polypharmacy, in the following areas: 1) Perceptions around stopping inappropriate medicines safely, 2) Use of knowledge, information and tools about stopping inappropriate medicines safely, 3) Shared decision making about stopping inappropriate medicines safely with patients, 4) Shared decision making about stopping inappropriate medicines with colleagues and 5) Understanding the role of institutional factors in shaping decision making about stopping inappropriate medicines </a:t>
            </a:r>
          </a:p>
          <a:p>
            <a:endParaRPr lang="en-GB" dirty="0"/>
          </a:p>
        </p:txBody>
      </p:sp>
      <p:sp>
        <p:nvSpPr>
          <p:cNvPr id="4" name="Slide Number Placeholder 3"/>
          <p:cNvSpPr>
            <a:spLocks noGrp="1"/>
          </p:cNvSpPr>
          <p:nvPr>
            <p:ph type="sldNum" sz="quarter" idx="5"/>
          </p:nvPr>
        </p:nvSpPr>
        <p:spPr/>
        <p:txBody>
          <a:bodyPr/>
          <a:lstStyle/>
          <a:p>
            <a:fld id="{CEC5829F-47EE-4337-9055-D18C30A345FA}" type="slidenum">
              <a:rPr lang="en-GB" smtClean="0"/>
              <a:t>3</a:t>
            </a:fld>
            <a:endParaRPr lang="en-GB"/>
          </a:p>
        </p:txBody>
      </p:sp>
    </p:spTree>
    <p:extLst>
      <p:ext uri="{BB962C8B-B14F-4D97-AF65-F5344CB8AC3E}">
        <p14:creationId xmlns:p14="http://schemas.microsoft.com/office/powerpoint/2010/main" val="4229627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Notes for presenters</a:t>
            </a:r>
          </a:p>
          <a:p>
            <a:r>
              <a:rPr lang="en-GB" dirty="0"/>
              <a:t>Might include: 1) How to use medication review button appropriately on S1 /EMIS, 2) Set up some double appt slots for each GP / Week to book SMR appointments with bloods, BP review, weight assessment etc., 3) Agreeing to use EPACT 2 data, 4) Decide if going to use clinical pharmacists to see certain patients and if need to refer complex patients to comm geriatricians?</a:t>
            </a:r>
          </a:p>
          <a:p>
            <a:endParaRPr lang="en-GB" dirty="0"/>
          </a:p>
        </p:txBody>
      </p:sp>
      <p:sp>
        <p:nvSpPr>
          <p:cNvPr id="4" name="Slide Number Placeholder 3"/>
          <p:cNvSpPr>
            <a:spLocks noGrp="1"/>
          </p:cNvSpPr>
          <p:nvPr>
            <p:ph type="sldNum" sz="quarter" idx="5"/>
          </p:nvPr>
        </p:nvSpPr>
        <p:spPr/>
        <p:txBody>
          <a:bodyPr/>
          <a:lstStyle/>
          <a:p>
            <a:fld id="{CEC5829F-47EE-4337-9055-D18C30A345FA}" type="slidenum">
              <a:rPr lang="en-GB" smtClean="0"/>
              <a:t>4</a:t>
            </a:fld>
            <a:endParaRPr lang="en-GB"/>
          </a:p>
        </p:txBody>
      </p:sp>
    </p:spTree>
    <p:extLst>
      <p:ext uri="{BB962C8B-B14F-4D97-AF65-F5344CB8AC3E}">
        <p14:creationId xmlns:p14="http://schemas.microsoft.com/office/powerpoint/2010/main" val="3812669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EC5829F-47EE-4337-9055-D18C30A345FA}" type="slidenum">
              <a:rPr lang="en-GB" smtClean="0"/>
              <a:t>5</a:t>
            </a:fld>
            <a:endParaRPr lang="en-GB"/>
          </a:p>
        </p:txBody>
      </p:sp>
    </p:spTree>
    <p:extLst>
      <p:ext uri="{BB962C8B-B14F-4D97-AF65-F5344CB8AC3E}">
        <p14:creationId xmlns:p14="http://schemas.microsoft.com/office/powerpoint/2010/main" val="21105640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EC5829F-47EE-4337-9055-D18C30A345FA}" type="slidenum">
              <a:rPr lang="en-GB" smtClean="0"/>
              <a:t>6</a:t>
            </a:fld>
            <a:endParaRPr lang="en-GB"/>
          </a:p>
        </p:txBody>
      </p:sp>
    </p:spTree>
    <p:extLst>
      <p:ext uri="{BB962C8B-B14F-4D97-AF65-F5344CB8AC3E}">
        <p14:creationId xmlns:p14="http://schemas.microsoft.com/office/powerpoint/2010/main" val="17331471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17F3F9-C5A1-9249-99BE-73B06F6EF0D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408928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3F61D4-7C49-2444-BEDC-603A33588772}"/>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E1012DD8-029F-D84E-8B80-A43B26DB4C7B}"/>
              </a:ext>
            </a:extLst>
          </p:cNvPr>
          <p:cNvSpPr>
            <a:spLocks noGrp="1"/>
          </p:cNvSpPr>
          <p:nvPr>
            <p:ph type="ctrTitle"/>
          </p:nvPr>
        </p:nvSpPr>
        <p:spPr>
          <a:xfrm>
            <a:off x="813487" y="1600200"/>
            <a:ext cx="5839104" cy="2387600"/>
          </a:xfrm>
          <a:ln>
            <a:noFill/>
          </a:ln>
        </p:spPr>
        <p:txBody>
          <a:bodyPr anchor="b">
            <a:normAutofit/>
          </a:bodyPr>
          <a:lstStyle>
            <a:lvl1pPr algn="l">
              <a:defRPr sz="4400">
                <a:solidFill>
                  <a:schemeClr val="bg1"/>
                </a:solidFill>
              </a:defRPr>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C6F82A63-C38B-C249-9A95-67C1BA50D6F8}"/>
              </a:ext>
            </a:extLst>
          </p:cNvPr>
          <p:cNvSpPr>
            <a:spLocks noGrp="1"/>
          </p:cNvSpPr>
          <p:nvPr>
            <p:ph type="subTitle" idx="1"/>
          </p:nvPr>
        </p:nvSpPr>
        <p:spPr>
          <a:xfrm>
            <a:off x="813486" y="4306095"/>
            <a:ext cx="4339281" cy="951705"/>
          </a:xfrm>
        </p:spPr>
        <p:txBody>
          <a:bodyPr>
            <a:normAutofit/>
          </a:bodyPr>
          <a:lstStyle>
            <a:lvl1pPr marL="0" indent="0" algn="l">
              <a:buNone/>
              <a:defRPr sz="20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5" name="Text Placeholder 4">
            <a:extLst>
              <a:ext uri="{FF2B5EF4-FFF2-40B4-BE49-F238E27FC236}">
                <a16:creationId xmlns:a16="http://schemas.microsoft.com/office/drawing/2014/main" id="{E486F0C8-3491-F94F-A44B-8E93444A432E}"/>
              </a:ext>
            </a:extLst>
          </p:cNvPr>
          <p:cNvSpPr>
            <a:spLocks noGrp="1"/>
          </p:cNvSpPr>
          <p:nvPr>
            <p:ph type="body" sz="quarter" idx="10" hasCustomPrompt="1"/>
          </p:nvPr>
        </p:nvSpPr>
        <p:spPr>
          <a:xfrm>
            <a:off x="813486" y="5697562"/>
            <a:ext cx="1593486" cy="360337"/>
          </a:xfrm>
          <a:solidFill>
            <a:schemeClr val="accent1"/>
          </a:solidFill>
        </p:spPr>
        <p:txBody>
          <a:bodyPr wrap="none" lIns="108000" tIns="72000" rIns="108000" bIns="72000" anchor="ctr" anchorCtr="0">
            <a:spAutoFit/>
          </a:bodyPr>
          <a:lstStyle>
            <a:lvl1pPr marL="0" indent="0">
              <a:buNone/>
              <a:defRPr sz="1400">
                <a:solidFill>
                  <a:schemeClr val="tx1"/>
                </a:solidFill>
              </a:defRPr>
            </a:lvl1pPr>
          </a:lstStyle>
          <a:p>
            <a:pPr lvl="0"/>
            <a:r>
              <a:rPr lang="en-GB" dirty="0"/>
              <a:t>Date goes here</a:t>
            </a:r>
            <a:endParaRPr lang="en-US" dirty="0"/>
          </a:p>
        </p:txBody>
      </p:sp>
    </p:spTree>
    <p:extLst>
      <p:ext uri="{BB962C8B-B14F-4D97-AF65-F5344CB8AC3E}">
        <p14:creationId xmlns:p14="http://schemas.microsoft.com/office/powerpoint/2010/main" val="3175583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ver for imag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12DD8-029F-D84E-8B80-A43B26DB4C7B}"/>
              </a:ext>
            </a:extLst>
          </p:cNvPr>
          <p:cNvSpPr>
            <a:spLocks noGrp="1"/>
          </p:cNvSpPr>
          <p:nvPr>
            <p:ph type="ctrTitle"/>
          </p:nvPr>
        </p:nvSpPr>
        <p:spPr>
          <a:xfrm>
            <a:off x="813487" y="1600200"/>
            <a:ext cx="5839104" cy="2387600"/>
          </a:xfrm>
          <a:ln>
            <a:noFill/>
          </a:ln>
        </p:spPr>
        <p:txBody>
          <a:bodyPr anchor="b">
            <a:normAutofit/>
          </a:bodyPr>
          <a:lstStyle>
            <a:lvl1pPr algn="l">
              <a:defRPr sz="4400">
                <a:solidFill>
                  <a:schemeClr val="bg1"/>
                </a:solidFill>
              </a:defRPr>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C6F82A63-C38B-C249-9A95-67C1BA50D6F8}"/>
              </a:ext>
            </a:extLst>
          </p:cNvPr>
          <p:cNvSpPr>
            <a:spLocks noGrp="1"/>
          </p:cNvSpPr>
          <p:nvPr>
            <p:ph type="subTitle" idx="1"/>
          </p:nvPr>
        </p:nvSpPr>
        <p:spPr>
          <a:xfrm>
            <a:off x="813486" y="4306095"/>
            <a:ext cx="4339281" cy="951705"/>
          </a:xfrm>
        </p:spPr>
        <p:txBody>
          <a:bodyPr>
            <a:normAutofit/>
          </a:bodyPr>
          <a:lstStyle>
            <a:lvl1pPr marL="0" indent="0" algn="l">
              <a:buNone/>
              <a:defRPr sz="20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5" name="Text Placeholder 4">
            <a:extLst>
              <a:ext uri="{FF2B5EF4-FFF2-40B4-BE49-F238E27FC236}">
                <a16:creationId xmlns:a16="http://schemas.microsoft.com/office/drawing/2014/main" id="{E486F0C8-3491-F94F-A44B-8E93444A432E}"/>
              </a:ext>
            </a:extLst>
          </p:cNvPr>
          <p:cNvSpPr>
            <a:spLocks noGrp="1"/>
          </p:cNvSpPr>
          <p:nvPr>
            <p:ph type="body" sz="quarter" idx="10" hasCustomPrompt="1"/>
          </p:nvPr>
        </p:nvSpPr>
        <p:spPr>
          <a:xfrm>
            <a:off x="813486" y="5697562"/>
            <a:ext cx="1593486" cy="360337"/>
          </a:xfrm>
          <a:solidFill>
            <a:schemeClr val="accent1"/>
          </a:solidFill>
        </p:spPr>
        <p:txBody>
          <a:bodyPr wrap="none" lIns="108000" tIns="72000" rIns="108000" bIns="72000" anchor="ctr" anchorCtr="0">
            <a:spAutoFit/>
          </a:bodyPr>
          <a:lstStyle>
            <a:lvl1pPr marL="0" indent="0">
              <a:buNone/>
              <a:defRPr sz="1400">
                <a:solidFill>
                  <a:schemeClr val="tx1"/>
                </a:solidFill>
              </a:defRPr>
            </a:lvl1pPr>
          </a:lstStyle>
          <a:p>
            <a:pPr lvl="0"/>
            <a:r>
              <a:rPr lang="en-GB" dirty="0"/>
              <a:t>Date goes here</a:t>
            </a:r>
            <a:endParaRPr lang="en-US" dirty="0"/>
          </a:p>
        </p:txBody>
      </p:sp>
    </p:spTree>
    <p:extLst>
      <p:ext uri="{BB962C8B-B14F-4D97-AF65-F5344CB8AC3E}">
        <p14:creationId xmlns:p14="http://schemas.microsoft.com/office/powerpoint/2010/main" val="2904740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05DAA3D-1673-7448-B12F-F4D85C094EAE}"/>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10FC07A-276C-7542-BBF2-B2F7761B466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DA96B15-2609-0247-941A-13334704C542}"/>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9" name="Rectangle 8">
            <a:extLst>
              <a:ext uri="{FF2B5EF4-FFF2-40B4-BE49-F238E27FC236}">
                <a16:creationId xmlns:a16="http://schemas.microsoft.com/office/drawing/2014/main" id="{A9593ACE-E311-F742-A1EE-9763A831612B}"/>
              </a:ext>
            </a:extLst>
          </p:cNvPr>
          <p:cNvSpPr/>
          <p:nvPr userDrawn="1"/>
        </p:nvSpPr>
        <p:spPr>
          <a:xfrm>
            <a:off x="0" y="0"/>
            <a:ext cx="197427"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70150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NO GLOB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FC07A-276C-7542-BBF2-B2F7761B466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DA96B15-2609-0247-941A-13334704C542}"/>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9" name="Rectangle 8">
            <a:extLst>
              <a:ext uri="{FF2B5EF4-FFF2-40B4-BE49-F238E27FC236}">
                <a16:creationId xmlns:a16="http://schemas.microsoft.com/office/drawing/2014/main" id="{A9593ACE-E311-F742-A1EE-9763A831612B}"/>
              </a:ext>
            </a:extLst>
          </p:cNvPr>
          <p:cNvSpPr/>
          <p:nvPr userDrawn="1"/>
        </p:nvSpPr>
        <p:spPr>
          <a:xfrm>
            <a:off x="0" y="0"/>
            <a:ext cx="197427"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47413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CEFFC76-DD8F-4D4D-8082-DFCC110F1D72}"/>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DAB4A19-EECC-8C43-9557-F1CF1E6BA39A}"/>
              </a:ext>
            </a:extLst>
          </p:cNvPr>
          <p:cNvSpPr>
            <a:spLocks noGrp="1"/>
          </p:cNvSpPr>
          <p:nvPr>
            <p:ph type="title"/>
          </p:nvPr>
        </p:nvSpPr>
        <p:spPr>
          <a:xfrm>
            <a:off x="1638899" y="3313043"/>
            <a:ext cx="8876099" cy="1277281"/>
          </a:xfrm>
        </p:spPr>
        <p:txBody>
          <a:bodyPr anchor="b">
            <a:normAutofit/>
          </a:bodyPr>
          <a:lstStyle>
            <a:lvl1pPr algn="ctr">
              <a:defRPr sz="4400">
                <a:solidFill>
                  <a:schemeClr val="bg1"/>
                </a:solidFill>
              </a:defRPr>
            </a:lvl1p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A9D21463-4269-7D4D-8E5A-69D92D341711}"/>
              </a:ext>
            </a:extLst>
          </p:cNvPr>
          <p:cNvSpPr>
            <a:spLocks noGrp="1"/>
          </p:cNvSpPr>
          <p:nvPr>
            <p:ph type="body" idx="1"/>
          </p:nvPr>
        </p:nvSpPr>
        <p:spPr>
          <a:xfrm>
            <a:off x="1638899" y="4855759"/>
            <a:ext cx="8888800" cy="637445"/>
          </a:xfrm>
        </p:spPr>
        <p:txBody>
          <a:bodyPr/>
          <a:lstStyle>
            <a:lvl1pPr marL="0" indent="0" algn="ctr">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Click to edit Master text styles</a:t>
            </a:r>
          </a:p>
        </p:txBody>
      </p:sp>
    </p:spTree>
    <p:extLst>
      <p:ext uri="{BB962C8B-B14F-4D97-AF65-F5344CB8AC3E}">
        <p14:creationId xmlns:p14="http://schemas.microsoft.com/office/powerpoint/2010/main" val="389229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2B65F-570D-7948-AF46-BCD9360D7C0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B2DA7ED-C206-7D49-A23A-A39941851B3D}"/>
              </a:ext>
            </a:extLst>
          </p:cNvPr>
          <p:cNvSpPr>
            <a:spLocks noGrp="1"/>
          </p:cNvSpPr>
          <p:nvPr>
            <p:ph sz="half" idx="1"/>
          </p:nvPr>
        </p:nvSpPr>
        <p:spPr>
          <a:xfrm>
            <a:off x="838200" y="1640271"/>
            <a:ext cx="5181600" cy="435133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a:extLst>
              <a:ext uri="{FF2B5EF4-FFF2-40B4-BE49-F238E27FC236}">
                <a16:creationId xmlns:a16="http://schemas.microsoft.com/office/drawing/2014/main" id="{670690F0-BCD6-EB4C-986C-E102BBC7431E}"/>
              </a:ext>
            </a:extLst>
          </p:cNvPr>
          <p:cNvSpPr>
            <a:spLocks noGrp="1"/>
          </p:cNvSpPr>
          <p:nvPr>
            <p:ph sz="half" idx="2"/>
          </p:nvPr>
        </p:nvSpPr>
        <p:spPr>
          <a:xfrm>
            <a:off x="6172200" y="1640271"/>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3694412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D1AF6-9B7C-DE47-9A45-4DD3C93AF537}"/>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A897701-7F06-5F4F-AA87-E7D502F952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22C5A4F0-AD4D-8841-9498-22D5F9EB2143}"/>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0683777E-5086-CF49-977A-746B754E97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CA0FBAB-4213-234E-A112-A1B5808D8D19}"/>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3387832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age on r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FC07A-276C-7542-BBF2-B2F7761B466F}"/>
              </a:ext>
            </a:extLst>
          </p:cNvPr>
          <p:cNvSpPr>
            <a:spLocks noGrp="1"/>
          </p:cNvSpPr>
          <p:nvPr>
            <p:ph type="title"/>
          </p:nvPr>
        </p:nvSpPr>
        <p:spPr>
          <a:xfrm>
            <a:off x="838200" y="365126"/>
            <a:ext cx="5257800" cy="759339"/>
          </a:xfrm>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DA96B15-2609-0247-941A-13334704C542}"/>
              </a:ext>
            </a:extLst>
          </p:cNvPr>
          <p:cNvSpPr>
            <a:spLocks noGrp="1"/>
          </p:cNvSpPr>
          <p:nvPr>
            <p:ph idx="1"/>
          </p:nvPr>
        </p:nvSpPr>
        <p:spPr>
          <a:xfrm>
            <a:off x="838200" y="1680519"/>
            <a:ext cx="5257800" cy="449644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9" name="Rectangle 8">
            <a:extLst>
              <a:ext uri="{FF2B5EF4-FFF2-40B4-BE49-F238E27FC236}">
                <a16:creationId xmlns:a16="http://schemas.microsoft.com/office/drawing/2014/main" id="{A9593ACE-E311-F742-A1EE-9763A831612B}"/>
              </a:ext>
            </a:extLst>
          </p:cNvPr>
          <p:cNvSpPr/>
          <p:nvPr userDrawn="1"/>
        </p:nvSpPr>
        <p:spPr>
          <a:xfrm>
            <a:off x="0" y="0"/>
            <a:ext cx="197427"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Picture Placeholder 2">
            <a:extLst>
              <a:ext uri="{FF2B5EF4-FFF2-40B4-BE49-F238E27FC236}">
                <a16:creationId xmlns:a16="http://schemas.microsoft.com/office/drawing/2014/main" id="{E463E614-C1B1-A04D-A447-75A5A9755EA2}"/>
              </a:ext>
            </a:extLst>
          </p:cNvPr>
          <p:cNvSpPr>
            <a:spLocks noGrp="1"/>
          </p:cNvSpPr>
          <p:nvPr>
            <p:ph type="pic" idx="10" hasCustomPrompt="1"/>
          </p:nvPr>
        </p:nvSpPr>
        <p:spPr>
          <a:xfrm>
            <a:off x="6995792" y="0"/>
            <a:ext cx="5196208" cy="6858000"/>
          </a:xfrm>
        </p:spPr>
        <p:txBody>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br>
              <a:rPr lang="en-US" sz="1800" dirty="0"/>
            </a:br>
            <a:br>
              <a:rPr lang="en-US" sz="1800" dirty="0"/>
            </a:br>
            <a:br>
              <a:rPr lang="en-US" sz="1800" dirty="0"/>
            </a:br>
            <a:endParaRPr lang="en-US" sz="1800" dirty="0"/>
          </a:p>
          <a:p>
            <a:endParaRPr lang="en-US" sz="1800" dirty="0"/>
          </a:p>
          <a:p>
            <a:endParaRPr lang="en-US" sz="1800" dirty="0"/>
          </a:p>
          <a:p>
            <a:endParaRPr lang="en-US" sz="1800" dirty="0"/>
          </a:p>
          <a:p>
            <a:r>
              <a:rPr lang="en-US" sz="1800" dirty="0"/>
              <a:t>Click icon to </a:t>
            </a:r>
            <a:br>
              <a:rPr lang="en-US" sz="1800" dirty="0"/>
            </a:br>
            <a:r>
              <a:rPr lang="en-US" sz="1800" dirty="0"/>
              <a:t>add image</a:t>
            </a:r>
            <a:endParaRPr lang="en-US" dirty="0"/>
          </a:p>
        </p:txBody>
      </p:sp>
    </p:spTree>
    <p:extLst>
      <p:ext uri="{BB962C8B-B14F-4D97-AF65-F5344CB8AC3E}">
        <p14:creationId xmlns:p14="http://schemas.microsoft.com/office/powerpoint/2010/main" val="3905826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age on lef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FC07A-276C-7542-BBF2-B2F7761B466F}"/>
              </a:ext>
            </a:extLst>
          </p:cNvPr>
          <p:cNvSpPr>
            <a:spLocks noGrp="1"/>
          </p:cNvSpPr>
          <p:nvPr>
            <p:ph type="title"/>
          </p:nvPr>
        </p:nvSpPr>
        <p:spPr>
          <a:xfrm>
            <a:off x="6245089" y="365126"/>
            <a:ext cx="5257800" cy="759339"/>
          </a:xfrm>
        </p:spPr>
        <p:txBody>
          <a:body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1DA96B15-2609-0247-941A-13334704C542}"/>
              </a:ext>
            </a:extLst>
          </p:cNvPr>
          <p:cNvSpPr>
            <a:spLocks noGrp="1"/>
          </p:cNvSpPr>
          <p:nvPr>
            <p:ph idx="1"/>
          </p:nvPr>
        </p:nvSpPr>
        <p:spPr>
          <a:xfrm>
            <a:off x="6245089" y="1680519"/>
            <a:ext cx="5257800" cy="449644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9" name="Rectangle 8">
            <a:extLst>
              <a:ext uri="{FF2B5EF4-FFF2-40B4-BE49-F238E27FC236}">
                <a16:creationId xmlns:a16="http://schemas.microsoft.com/office/drawing/2014/main" id="{A9593ACE-E311-F742-A1EE-9763A831612B}"/>
              </a:ext>
            </a:extLst>
          </p:cNvPr>
          <p:cNvSpPr/>
          <p:nvPr userDrawn="1"/>
        </p:nvSpPr>
        <p:spPr>
          <a:xfrm>
            <a:off x="0" y="0"/>
            <a:ext cx="197427"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Picture Placeholder 2">
            <a:extLst>
              <a:ext uri="{FF2B5EF4-FFF2-40B4-BE49-F238E27FC236}">
                <a16:creationId xmlns:a16="http://schemas.microsoft.com/office/drawing/2014/main" id="{E463E614-C1B1-A04D-A447-75A5A9755EA2}"/>
              </a:ext>
            </a:extLst>
          </p:cNvPr>
          <p:cNvSpPr>
            <a:spLocks noGrp="1"/>
          </p:cNvSpPr>
          <p:nvPr>
            <p:ph type="pic" idx="10" hasCustomPrompt="1"/>
          </p:nvPr>
        </p:nvSpPr>
        <p:spPr>
          <a:xfrm>
            <a:off x="197427" y="0"/>
            <a:ext cx="5196208" cy="6858000"/>
          </a:xfrm>
        </p:spPr>
        <p:txBody>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br>
              <a:rPr lang="en-US" sz="1800" dirty="0"/>
            </a:br>
            <a:br>
              <a:rPr lang="en-US" sz="1800" dirty="0"/>
            </a:br>
            <a:br>
              <a:rPr lang="en-US" sz="1800" dirty="0"/>
            </a:br>
            <a:endParaRPr lang="en-US" sz="1800" dirty="0"/>
          </a:p>
          <a:p>
            <a:endParaRPr lang="en-US" sz="1800" dirty="0"/>
          </a:p>
          <a:p>
            <a:endParaRPr lang="en-US" sz="1800" dirty="0"/>
          </a:p>
          <a:p>
            <a:endParaRPr lang="en-US" sz="1800" dirty="0"/>
          </a:p>
          <a:p>
            <a:r>
              <a:rPr lang="en-US" sz="1800" dirty="0"/>
              <a:t>Click icon to </a:t>
            </a:r>
            <a:br>
              <a:rPr lang="en-US" sz="1800" dirty="0"/>
            </a:br>
            <a:r>
              <a:rPr lang="en-US" sz="1800" dirty="0"/>
              <a:t>add image</a:t>
            </a:r>
            <a:endParaRPr lang="en-US" dirty="0"/>
          </a:p>
        </p:txBody>
      </p:sp>
    </p:spTree>
    <p:extLst>
      <p:ext uri="{BB962C8B-B14F-4D97-AF65-F5344CB8AC3E}">
        <p14:creationId xmlns:p14="http://schemas.microsoft.com/office/powerpoint/2010/main" val="1545378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all out box">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0F76DD1-2DE8-4241-A3BC-A583A42D357E}"/>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10FC07A-276C-7542-BBF2-B2F7761B466F}"/>
              </a:ext>
            </a:extLst>
          </p:cNvPr>
          <p:cNvSpPr>
            <a:spLocks noGrp="1"/>
          </p:cNvSpPr>
          <p:nvPr>
            <p:ph type="title"/>
          </p:nvPr>
        </p:nvSpPr>
        <p:spPr>
          <a:xfrm>
            <a:off x="838200" y="365126"/>
            <a:ext cx="5257800" cy="759339"/>
          </a:xfrm>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DA96B15-2609-0247-941A-13334704C542}"/>
              </a:ext>
            </a:extLst>
          </p:cNvPr>
          <p:cNvSpPr>
            <a:spLocks noGrp="1"/>
          </p:cNvSpPr>
          <p:nvPr>
            <p:ph idx="1"/>
          </p:nvPr>
        </p:nvSpPr>
        <p:spPr>
          <a:xfrm>
            <a:off x="838200" y="1680519"/>
            <a:ext cx="5257800" cy="449644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9" name="Rectangle 8">
            <a:extLst>
              <a:ext uri="{FF2B5EF4-FFF2-40B4-BE49-F238E27FC236}">
                <a16:creationId xmlns:a16="http://schemas.microsoft.com/office/drawing/2014/main" id="{A9593ACE-E311-F742-A1EE-9763A831612B}"/>
              </a:ext>
            </a:extLst>
          </p:cNvPr>
          <p:cNvSpPr/>
          <p:nvPr userDrawn="1"/>
        </p:nvSpPr>
        <p:spPr>
          <a:xfrm>
            <a:off x="0" y="0"/>
            <a:ext cx="197427"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ontent Placeholder 7">
            <a:extLst>
              <a:ext uri="{FF2B5EF4-FFF2-40B4-BE49-F238E27FC236}">
                <a16:creationId xmlns:a16="http://schemas.microsoft.com/office/drawing/2014/main" id="{903F77AD-34A2-D545-B016-CA08D2E57B74}"/>
              </a:ext>
            </a:extLst>
          </p:cNvPr>
          <p:cNvSpPr>
            <a:spLocks noGrp="1"/>
          </p:cNvSpPr>
          <p:nvPr>
            <p:ph sz="quarter" idx="10"/>
          </p:nvPr>
        </p:nvSpPr>
        <p:spPr>
          <a:xfrm>
            <a:off x="7766050" y="1124465"/>
            <a:ext cx="3829050" cy="505249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3568366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07D1C9-312D-E44C-A23E-3607AAB1AF60}"/>
              </a:ext>
            </a:extLst>
          </p:cNvPr>
          <p:cNvSpPr>
            <a:spLocks noGrp="1"/>
          </p:cNvSpPr>
          <p:nvPr>
            <p:ph type="title"/>
          </p:nvPr>
        </p:nvSpPr>
        <p:spPr>
          <a:xfrm>
            <a:off x="838200" y="365126"/>
            <a:ext cx="10515600" cy="759339"/>
          </a:xfrm>
          <a:prstGeom prst="rect">
            <a:avLst/>
          </a:prstGeom>
        </p:spPr>
        <p:txBody>
          <a:bodyPr vert="horz" lIns="0" tIns="0" rIns="0" bIns="0" rtlCol="0" anchor="ctr">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3B48F203-7D81-BD49-9B93-B9066A97027F}"/>
              </a:ext>
            </a:extLst>
          </p:cNvPr>
          <p:cNvSpPr>
            <a:spLocks noGrp="1"/>
          </p:cNvSpPr>
          <p:nvPr>
            <p:ph type="body" idx="1"/>
          </p:nvPr>
        </p:nvSpPr>
        <p:spPr>
          <a:xfrm>
            <a:off x="838200" y="1680519"/>
            <a:ext cx="10515600" cy="4496444"/>
          </a:xfrm>
          <a:prstGeom prst="rect">
            <a:avLst/>
          </a:prstGeom>
        </p:spPr>
        <p:txBody>
          <a:bodyPr vert="horz" lIns="0" tIns="0" rIns="0" bIns="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Rectangle 6">
            <a:extLst>
              <a:ext uri="{FF2B5EF4-FFF2-40B4-BE49-F238E27FC236}">
                <a16:creationId xmlns:a16="http://schemas.microsoft.com/office/drawing/2014/main" id="{C8870AC6-FA3F-9D4B-9B1D-76423F577CC4}"/>
              </a:ext>
            </a:extLst>
          </p:cNvPr>
          <p:cNvSpPr/>
          <p:nvPr userDrawn="1"/>
        </p:nvSpPr>
        <p:spPr>
          <a:xfrm>
            <a:off x="0" y="0"/>
            <a:ext cx="197427"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5044835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Lst>
  <p:txStyles>
    <p:titleStyle>
      <a:lvl1pPr algn="l" defTabSz="914400" rtl="0" eaLnBrk="1" latinLnBrk="0" hangingPunct="1">
        <a:lnSpc>
          <a:spcPct val="90000"/>
        </a:lnSpc>
        <a:spcBef>
          <a:spcPct val="0"/>
        </a:spcBef>
        <a:buNone/>
        <a:defRPr sz="4000" b="1" i="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228600" indent="-228600" algn="l" defTabSz="914400" rtl="0" eaLnBrk="1" latinLnBrk="0" hangingPunct="1">
        <a:lnSpc>
          <a:spcPct val="110000"/>
        </a:lnSpc>
        <a:spcBef>
          <a:spcPts val="1000"/>
        </a:spcBef>
        <a:spcAft>
          <a:spcPts val="600"/>
        </a:spcAft>
        <a:buClr>
          <a:schemeClr val="accent1"/>
        </a:buClr>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110000"/>
        </a:lnSpc>
        <a:spcBef>
          <a:spcPts val="500"/>
        </a:spcBef>
        <a:spcAft>
          <a:spcPts val="600"/>
        </a:spcAft>
        <a:buClr>
          <a:schemeClr val="accent1"/>
        </a:buClr>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lnSpc>
          <a:spcPct val="110000"/>
        </a:lnSpc>
        <a:spcBef>
          <a:spcPts val="500"/>
        </a:spcBef>
        <a:spcAft>
          <a:spcPts val="600"/>
        </a:spcAft>
        <a:buClr>
          <a:schemeClr val="accent1"/>
        </a:buClr>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110000"/>
        </a:lnSpc>
        <a:spcBef>
          <a:spcPts val="500"/>
        </a:spcBef>
        <a:spcAft>
          <a:spcPts val="600"/>
        </a:spcAft>
        <a:buClr>
          <a:schemeClr val="accent1"/>
        </a:buClr>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110000"/>
        </a:lnSpc>
        <a:spcBef>
          <a:spcPts val="500"/>
        </a:spcBef>
        <a:spcAft>
          <a:spcPts val="600"/>
        </a:spcAft>
        <a:buClr>
          <a:schemeClr val="accent1"/>
        </a:buClr>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AFF15-AB07-1D4F-BD85-EE351C37B19E}"/>
              </a:ext>
            </a:extLst>
          </p:cNvPr>
          <p:cNvSpPr>
            <a:spLocks noGrp="1"/>
          </p:cNvSpPr>
          <p:nvPr>
            <p:ph type="ctrTitle"/>
          </p:nvPr>
        </p:nvSpPr>
        <p:spPr>
          <a:xfrm>
            <a:off x="813486" y="899043"/>
            <a:ext cx="7868176" cy="2387600"/>
          </a:xfrm>
        </p:spPr>
        <p:txBody>
          <a:bodyPr>
            <a:normAutofit/>
          </a:bodyPr>
          <a:lstStyle/>
          <a:p>
            <a:r>
              <a:rPr lang="en-US" b="1" dirty="0">
                <a:solidFill>
                  <a:schemeClr val="bg1"/>
                </a:solidFill>
              </a:rPr>
              <a:t>Polypharmacy </a:t>
            </a:r>
            <a:br>
              <a:rPr lang="en-US" b="1" dirty="0">
                <a:solidFill>
                  <a:schemeClr val="bg1"/>
                </a:solidFill>
              </a:rPr>
            </a:br>
            <a:r>
              <a:rPr lang="en-US" b="1" dirty="0">
                <a:solidFill>
                  <a:schemeClr val="bg1"/>
                </a:solidFill>
              </a:rPr>
              <a:t>Action Learning Sets</a:t>
            </a:r>
          </a:p>
        </p:txBody>
      </p:sp>
      <p:sp>
        <p:nvSpPr>
          <p:cNvPr id="3" name="Subtitle 2">
            <a:extLst>
              <a:ext uri="{FF2B5EF4-FFF2-40B4-BE49-F238E27FC236}">
                <a16:creationId xmlns:a16="http://schemas.microsoft.com/office/drawing/2014/main" id="{9793033C-FE5C-CA4B-9FC2-E0218FBCE8B7}"/>
              </a:ext>
            </a:extLst>
          </p:cNvPr>
          <p:cNvSpPr>
            <a:spLocks noGrp="1"/>
          </p:cNvSpPr>
          <p:nvPr>
            <p:ph type="subTitle" idx="1"/>
          </p:nvPr>
        </p:nvSpPr>
        <p:spPr>
          <a:xfrm>
            <a:off x="813486" y="3585409"/>
            <a:ext cx="6964052" cy="2529957"/>
          </a:xfrm>
        </p:spPr>
        <p:txBody>
          <a:bodyPr>
            <a:noAutofit/>
          </a:bodyPr>
          <a:lstStyle/>
          <a:p>
            <a:pPr>
              <a:lnSpc>
                <a:spcPct val="100000"/>
              </a:lnSpc>
            </a:pPr>
            <a:r>
              <a:rPr lang="en-US" sz="1000" b="1" dirty="0">
                <a:solidFill>
                  <a:srgbClr val="FFC000"/>
                </a:solidFill>
              </a:rPr>
              <a:t>Clare Howard  </a:t>
            </a:r>
          </a:p>
          <a:p>
            <a:pPr>
              <a:lnSpc>
                <a:spcPct val="100000"/>
              </a:lnSpc>
            </a:pPr>
            <a:r>
              <a:rPr lang="en-US" sz="1000" b="1" dirty="0">
                <a:solidFill>
                  <a:srgbClr val="FFC000"/>
                </a:solidFill>
              </a:rPr>
              <a:t>Clinical Lead Medicines </a:t>
            </a:r>
            <a:r>
              <a:rPr lang="en-US" sz="1000" b="1" dirty="0" err="1">
                <a:solidFill>
                  <a:srgbClr val="FFC000"/>
                </a:solidFill>
              </a:rPr>
              <a:t>Optimisation</a:t>
            </a:r>
            <a:endParaRPr lang="en-US" sz="1000" b="1" dirty="0">
              <a:solidFill>
                <a:srgbClr val="FFC000"/>
              </a:solidFill>
            </a:endParaRPr>
          </a:p>
          <a:p>
            <a:pPr>
              <a:lnSpc>
                <a:spcPct val="100000"/>
              </a:lnSpc>
            </a:pPr>
            <a:br>
              <a:rPr lang="en-US" sz="1000" b="1" dirty="0">
                <a:solidFill>
                  <a:srgbClr val="FFC000"/>
                </a:solidFill>
              </a:rPr>
            </a:br>
            <a:endParaRPr lang="en-US" sz="1000" b="1" dirty="0">
              <a:solidFill>
                <a:srgbClr val="FFC000"/>
              </a:solidFill>
            </a:endParaRPr>
          </a:p>
        </p:txBody>
      </p:sp>
      <p:sp>
        <p:nvSpPr>
          <p:cNvPr id="4" name="Text Placeholder 3">
            <a:extLst>
              <a:ext uri="{FF2B5EF4-FFF2-40B4-BE49-F238E27FC236}">
                <a16:creationId xmlns:a16="http://schemas.microsoft.com/office/drawing/2014/main" id="{C4F6CDEF-703D-6942-B69B-9BEC017A5450}"/>
              </a:ext>
            </a:extLst>
          </p:cNvPr>
          <p:cNvSpPr>
            <a:spLocks noGrp="1"/>
          </p:cNvSpPr>
          <p:nvPr>
            <p:ph type="body" sz="quarter" idx="10"/>
          </p:nvPr>
        </p:nvSpPr>
        <p:spPr>
          <a:xfrm>
            <a:off x="813486" y="6216502"/>
            <a:ext cx="673362" cy="360402"/>
          </a:xfrm>
        </p:spPr>
        <p:txBody>
          <a:bodyPr/>
          <a:lstStyle/>
          <a:p>
            <a:r>
              <a:rPr lang="en-US" dirty="0"/>
              <a:t>2022</a:t>
            </a:r>
          </a:p>
        </p:txBody>
      </p:sp>
      <p:pic>
        <p:nvPicPr>
          <p:cNvPr id="7" name="Picture 6" descr="A picture containing logo&#10;&#10;Description automatically generated">
            <a:extLst>
              <a:ext uri="{FF2B5EF4-FFF2-40B4-BE49-F238E27FC236}">
                <a16:creationId xmlns:a16="http://schemas.microsoft.com/office/drawing/2014/main" id="{DF5F76F8-30A3-6D33-E947-DFE7991323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90837" y="0"/>
            <a:ext cx="2101163" cy="759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0319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B77A39E-DE5C-5141-AB98-4F01CD5E601C}"/>
              </a:ext>
            </a:extLst>
          </p:cNvPr>
          <p:cNvSpPr>
            <a:spLocks noGrp="1"/>
          </p:cNvSpPr>
          <p:nvPr>
            <p:ph type="title"/>
          </p:nvPr>
        </p:nvSpPr>
        <p:spPr>
          <a:xfrm>
            <a:off x="392130" y="278190"/>
            <a:ext cx="7535238" cy="1530062"/>
          </a:xfrm>
        </p:spPr>
        <p:txBody>
          <a:bodyPr>
            <a:noAutofit/>
          </a:bodyPr>
          <a:lstStyle/>
          <a:p>
            <a:br>
              <a:rPr lang="en-GB" sz="2800" b="1" dirty="0"/>
            </a:br>
            <a:br>
              <a:rPr lang="en-GB" b="1" dirty="0"/>
            </a:br>
            <a:r>
              <a:rPr lang="en-GB" sz="3200" b="1" dirty="0"/>
              <a:t>Polypharmacy Action Learning Sets</a:t>
            </a:r>
            <a:br>
              <a:rPr lang="en-GB" sz="3200" b="1" dirty="0"/>
            </a:br>
            <a:br>
              <a:rPr lang="en-GB" b="1" dirty="0"/>
            </a:br>
            <a:br>
              <a:rPr lang="en-GB" sz="2800" b="1" dirty="0"/>
            </a:br>
            <a:br>
              <a:rPr lang="en-GB" sz="2800" b="1" dirty="0"/>
            </a:br>
            <a:endParaRPr lang="en-GB" sz="2800" b="1" dirty="0"/>
          </a:p>
        </p:txBody>
      </p:sp>
      <p:pic>
        <p:nvPicPr>
          <p:cNvPr id="7" name="Picture 6" descr="A picture containing logo&#10;&#10;Description automatically generated">
            <a:extLst>
              <a:ext uri="{FF2B5EF4-FFF2-40B4-BE49-F238E27FC236}">
                <a16:creationId xmlns:a16="http://schemas.microsoft.com/office/drawing/2014/main" id="{D89B37A9-1A26-C6DB-444A-83514256FF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90836" y="0"/>
            <a:ext cx="2101163" cy="759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ontent Placeholder 2">
            <a:extLst>
              <a:ext uri="{FF2B5EF4-FFF2-40B4-BE49-F238E27FC236}">
                <a16:creationId xmlns:a16="http://schemas.microsoft.com/office/drawing/2014/main" id="{F2453F9A-8731-CC9E-851E-604253DF3533}"/>
              </a:ext>
            </a:extLst>
          </p:cNvPr>
          <p:cNvSpPr>
            <a:spLocks noGrp="1"/>
          </p:cNvSpPr>
          <p:nvPr>
            <p:ph idx="1"/>
          </p:nvPr>
        </p:nvSpPr>
        <p:spPr>
          <a:xfrm>
            <a:off x="1981200" y="1507524"/>
            <a:ext cx="8229600" cy="4962771"/>
          </a:xfrm>
        </p:spPr>
        <p:txBody>
          <a:bodyPr>
            <a:normAutofit lnSpcReduction="10000"/>
          </a:bodyPr>
          <a:lstStyle/>
          <a:p>
            <a:pPr marL="0" indent="0">
              <a:buNone/>
            </a:pPr>
            <a:r>
              <a:rPr lang="en-US" sz="1600" b="1" dirty="0">
                <a:solidFill>
                  <a:srgbClr val="2C6170"/>
                </a:solidFill>
              </a:rPr>
              <a:t>Guide to using these slides</a:t>
            </a:r>
          </a:p>
          <a:p>
            <a:r>
              <a:rPr lang="en-US" sz="1600" dirty="0">
                <a:solidFill>
                  <a:srgbClr val="2C6170"/>
                </a:solidFill>
              </a:rPr>
              <a:t>These slides have been designed to help you deliver a brief learning session with your Practice colleagues having attended an ALS in your area. </a:t>
            </a:r>
            <a:r>
              <a:rPr lang="en-US" sz="1600" b="1" dirty="0">
                <a:solidFill>
                  <a:srgbClr val="2C6170"/>
                </a:solidFill>
              </a:rPr>
              <a:t>They should be used in conjunction with the Training Slide deck.</a:t>
            </a:r>
          </a:p>
          <a:p>
            <a:r>
              <a:rPr lang="en-US" sz="1600" dirty="0">
                <a:solidFill>
                  <a:srgbClr val="2C6170"/>
                </a:solidFill>
              </a:rPr>
              <a:t>These slides have been designed to help Polypharmacy action learning sets delegates to share their experience with their local Practice / PCN They are intended to facilitate local “learning at lunch” delivery, a Train the Trainer model.</a:t>
            </a:r>
          </a:p>
          <a:p>
            <a:r>
              <a:rPr lang="en-US" sz="1600" dirty="0">
                <a:solidFill>
                  <a:srgbClr val="2C6170"/>
                </a:solidFill>
              </a:rPr>
              <a:t>They should help you, save time, allow you to have fun while preparing for and delivering your own training session and be part of positive behavior change.</a:t>
            </a:r>
          </a:p>
          <a:p>
            <a:r>
              <a:rPr lang="en-US" sz="1600" dirty="0">
                <a:solidFill>
                  <a:srgbClr val="2C6170"/>
                </a:solidFill>
              </a:rPr>
              <a:t>The Training Slide deck comes with Notes for Presenters which you may find helpful.</a:t>
            </a:r>
          </a:p>
          <a:p>
            <a:r>
              <a:rPr lang="en-US" sz="1600" dirty="0">
                <a:solidFill>
                  <a:srgbClr val="2C6170"/>
                </a:solidFill>
              </a:rPr>
              <a:t>The slides highlight the key points and give references to where you and your colleagues can find more resources. </a:t>
            </a:r>
          </a:p>
        </p:txBody>
      </p:sp>
    </p:spTree>
    <p:extLst>
      <p:ext uri="{BB962C8B-B14F-4D97-AF65-F5344CB8AC3E}">
        <p14:creationId xmlns:p14="http://schemas.microsoft.com/office/powerpoint/2010/main" val="1019678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B77A39E-DE5C-5141-AB98-4F01CD5E601C}"/>
              </a:ext>
            </a:extLst>
          </p:cNvPr>
          <p:cNvSpPr>
            <a:spLocks noGrp="1"/>
          </p:cNvSpPr>
          <p:nvPr>
            <p:ph type="title"/>
          </p:nvPr>
        </p:nvSpPr>
        <p:spPr>
          <a:xfrm>
            <a:off x="392130" y="278190"/>
            <a:ext cx="7535238" cy="1530062"/>
          </a:xfrm>
        </p:spPr>
        <p:txBody>
          <a:bodyPr>
            <a:noAutofit/>
          </a:bodyPr>
          <a:lstStyle/>
          <a:p>
            <a:br>
              <a:rPr lang="en-GB" sz="2800" b="1" dirty="0"/>
            </a:br>
            <a:br>
              <a:rPr lang="en-GB" b="1" dirty="0"/>
            </a:br>
            <a:r>
              <a:rPr lang="en-GB" sz="3200" b="1" dirty="0"/>
              <a:t>What would I say about the training course?</a:t>
            </a:r>
            <a:br>
              <a:rPr lang="en-GB" sz="3200" b="1" dirty="0"/>
            </a:br>
            <a:br>
              <a:rPr lang="en-GB" b="1" dirty="0"/>
            </a:br>
            <a:br>
              <a:rPr lang="en-GB" sz="2800" b="1" dirty="0"/>
            </a:br>
            <a:br>
              <a:rPr lang="en-GB" sz="2800" b="1" dirty="0"/>
            </a:br>
            <a:endParaRPr lang="en-GB" sz="2800" b="1" dirty="0"/>
          </a:p>
        </p:txBody>
      </p:sp>
      <p:pic>
        <p:nvPicPr>
          <p:cNvPr id="7" name="Picture 6" descr="A picture containing logo&#10;&#10;Description automatically generated">
            <a:extLst>
              <a:ext uri="{FF2B5EF4-FFF2-40B4-BE49-F238E27FC236}">
                <a16:creationId xmlns:a16="http://schemas.microsoft.com/office/drawing/2014/main" id="{D89B37A9-1A26-C6DB-444A-83514256FF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90836" y="0"/>
            <a:ext cx="2101163" cy="759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2">
            <a:extLst>
              <a:ext uri="{FF2B5EF4-FFF2-40B4-BE49-F238E27FC236}">
                <a16:creationId xmlns:a16="http://schemas.microsoft.com/office/drawing/2014/main" id="{7CF72355-B3DE-0A81-52D9-5779EE6D4EBA}"/>
              </a:ext>
            </a:extLst>
          </p:cNvPr>
          <p:cNvSpPr txBox="1">
            <a:spLocks/>
          </p:cNvSpPr>
          <p:nvPr/>
        </p:nvSpPr>
        <p:spPr>
          <a:xfrm>
            <a:off x="609600" y="1600203"/>
            <a:ext cx="10972800" cy="4525963"/>
          </a:xfrm>
          <a:prstGeom prst="rect">
            <a:avLst/>
          </a:prstGeom>
        </p:spPr>
        <p:txBody>
          <a:bodyPr vert="horz" lIns="0" tIns="0" rIns="0" bIns="0" rtlCol="0">
            <a:normAutofit/>
          </a:bodyPr>
          <a:lstStyle>
            <a:lvl1pPr marL="228600" indent="-228600" algn="l" defTabSz="914400" rtl="0" eaLnBrk="1" latinLnBrk="0" hangingPunct="1">
              <a:lnSpc>
                <a:spcPct val="110000"/>
              </a:lnSpc>
              <a:spcBef>
                <a:spcPts val="1000"/>
              </a:spcBef>
              <a:spcAft>
                <a:spcPts val="600"/>
              </a:spcAft>
              <a:buClr>
                <a:schemeClr val="accent1"/>
              </a:buClr>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110000"/>
              </a:lnSpc>
              <a:spcBef>
                <a:spcPts val="500"/>
              </a:spcBef>
              <a:spcAft>
                <a:spcPts val="600"/>
              </a:spcAft>
              <a:buClr>
                <a:schemeClr val="accent1"/>
              </a:buClr>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lnSpc>
                <a:spcPct val="110000"/>
              </a:lnSpc>
              <a:spcBef>
                <a:spcPts val="500"/>
              </a:spcBef>
              <a:spcAft>
                <a:spcPts val="600"/>
              </a:spcAft>
              <a:buClr>
                <a:schemeClr val="accent1"/>
              </a:buClr>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110000"/>
              </a:lnSpc>
              <a:spcBef>
                <a:spcPts val="500"/>
              </a:spcBef>
              <a:spcAft>
                <a:spcPts val="600"/>
              </a:spcAft>
              <a:buClr>
                <a:schemeClr val="accent1"/>
              </a:buClr>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110000"/>
              </a:lnSpc>
              <a:spcBef>
                <a:spcPts val="500"/>
              </a:spcBef>
              <a:spcAft>
                <a:spcPts val="600"/>
              </a:spcAft>
              <a:buClr>
                <a:schemeClr val="accent1"/>
              </a:buClr>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000" dirty="0">
                <a:solidFill>
                  <a:srgbClr val="2C6170"/>
                </a:solidFill>
              </a:rPr>
              <a:t>Delegate to give individual feedback on the ALS he/she recently attended</a:t>
            </a:r>
          </a:p>
          <a:p>
            <a:endParaRPr lang="en-GB" sz="2000" dirty="0">
              <a:solidFill>
                <a:srgbClr val="2C6170"/>
              </a:solidFill>
            </a:endParaRPr>
          </a:p>
          <a:p>
            <a:r>
              <a:rPr lang="en-GB" sz="2000" dirty="0">
                <a:solidFill>
                  <a:srgbClr val="2C6170"/>
                </a:solidFill>
              </a:rPr>
              <a:t>Delegate to introduce purpose of this lunchtime session and the training/learning objectives</a:t>
            </a:r>
          </a:p>
        </p:txBody>
      </p:sp>
    </p:spTree>
    <p:extLst>
      <p:ext uri="{BB962C8B-B14F-4D97-AF65-F5344CB8AC3E}">
        <p14:creationId xmlns:p14="http://schemas.microsoft.com/office/powerpoint/2010/main" val="1583907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B77A39E-DE5C-5141-AB98-4F01CD5E601C}"/>
              </a:ext>
            </a:extLst>
          </p:cNvPr>
          <p:cNvSpPr>
            <a:spLocks noGrp="1"/>
          </p:cNvSpPr>
          <p:nvPr>
            <p:ph type="title"/>
          </p:nvPr>
        </p:nvSpPr>
        <p:spPr>
          <a:xfrm>
            <a:off x="392130" y="278190"/>
            <a:ext cx="7535238" cy="1530062"/>
          </a:xfrm>
        </p:spPr>
        <p:txBody>
          <a:bodyPr>
            <a:noAutofit/>
          </a:bodyPr>
          <a:lstStyle/>
          <a:p>
            <a:br>
              <a:rPr lang="en-GB" sz="2800" b="1" dirty="0"/>
            </a:br>
            <a:br>
              <a:rPr lang="en-GB" b="1" dirty="0"/>
            </a:br>
            <a:r>
              <a:rPr lang="en-GB" sz="3200" b="1" dirty="0"/>
              <a:t>What will we do in our practice/PCN?</a:t>
            </a:r>
            <a:br>
              <a:rPr lang="en-GB" sz="3200" b="1" dirty="0"/>
            </a:br>
            <a:br>
              <a:rPr lang="en-GB" b="1" dirty="0"/>
            </a:br>
            <a:br>
              <a:rPr lang="en-GB" sz="2800" b="1" dirty="0"/>
            </a:br>
            <a:br>
              <a:rPr lang="en-GB" sz="2800" b="1" dirty="0"/>
            </a:br>
            <a:endParaRPr lang="en-GB" sz="2800" b="1" dirty="0"/>
          </a:p>
        </p:txBody>
      </p:sp>
      <p:pic>
        <p:nvPicPr>
          <p:cNvPr id="7" name="Picture 6" descr="A picture containing logo&#10;&#10;Description automatically generated">
            <a:extLst>
              <a:ext uri="{FF2B5EF4-FFF2-40B4-BE49-F238E27FC236}">
                <a16:creationId xmlns:a16="http://schemas.microsoft.com/office/drawing/2014/main" id="{D89B37A9-1A26-C6DB-444A-83514256FF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90836" y="0"/>
            <a:ext cx="2101163" cy="759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4" descr="Image result for icon discussion">
            <a:extLst>
              <a:ext uri="{FF2B5EF4-FFF2-40B4-BE49-F238E27FC236}">
                <a16:creationId xmlns:a16="http://schemas.microsoft.com/office/drawing/2014/main" id="{CE65588C-FD2F-D438-D322-3C03C921F0E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16361" y="1944862"/>
            <a:ext cx="3559278" cy="3559278"/>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2">
            <a:extLst>
              <a:ext uri="{FF2B5EF4-FFF2-40B4-BE49-F238E27FC236}">
                <a16:creationId xmlns:a16="http://schemas.microsoft.com/office/drawing/2014/main" id="{907E5588-9E26-9028-4CFE-BCF77C7E3766}"/>
              </a:ext>
            </a:extLst>
          </p:cNvPr>
          <p:cNvSpPr txBox="1">
            <a:spLocks/>
          </p:cNvSpPr>
          <p:nvPr/>
        </p:nvSpPr>
        <p:spPr>
          <a:xfrm>
            <a:off x="1981200" y="5894166"/>
            <a:ext cx="8498652" cy="752578"/>
          </a:xfrm>
          <a:prstGeom prst="rect">
            <a:avLst/>
          </a:prstGeom>
        </p:spPr>
        <p:txBody>
          <a:bodyPr vert="horz" lIns="68580" tIns="34290" rIns="68580" bIns="3429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914378">
              <a:spcBef>
                <a:spcPct val="20000"/>
              </a:spcBef>
              <a:buNone/>
              <a:defRPr/>
            </a:pPr>
            <a:r>
              <a:rPr lang="en-US" b="1" dirty="0">
                <a:solidFill>
                  <a:srgbClr val="4BACC6">
                    <a:lumMod val="50000"/>
                  </a:srgbClr>
                </a:solidFill>
                <a:latin typeface="Verdana" panose="020B0604030504040204" pitchFamily="34" charset="0"/>
                <a:ea typeface="Verdana" panose="020B0604030504040204" pitchFamily="34" charset="0"/>
              </a:rPr>
              <a:t>This is the start of a journey at a practice and patient level.</a:t>
            </a:r>
          </a:p>
          <a:p>
            <a:pPr marL="0" indent="0" algn="ctr">
              <a:buNone/>
              <a:defRPr/>
            </a:pPr>
            <a:endParaRPr lang="en-US" sz="3600" b="1" dirty="0">
              <a:solidFill>
                <a:prstClr val="black"/>
              </a:solidFill>
              <a:latin typeface="Calibri"/>
            </a:endParaRPr>
          </a:p>
        </p:txBody>
      </p:sp>
    </p:spTree>
    <p:extLst>
      <p:ext uri="{BB962C8B-B14F-4D97-AF65-F5344CB8AC3E}">
        <p14:creationId xmlns:p14="http://schemas.microsoft.com/office/powerpoint/2010/main" val="1956584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B77A39E-DE5C-5141-AB98-4F01CD5E601C}"/>
              </a:ext>
            </a:extLst>
          </p:cNvPr>
          <p:cNvSpPr>
            <a:spLocks noGrp="1"/>
          </p:cNvSpPr>
          <p:nvPr>
            <p:ph type="title"/>
          </p:nvPr>
        </p:nvSpPr>
        <p:spPr>
          <a:xfrm>
            <a:off x="392130" y="278190"/>
            <a:ext cx="7535238" cy="1530062"/>
          </a:xfrm>
        </p:spPr>
        <p:txBody>
          <a:bodyPr>
            <a:noAutofit/>
          </a:bodyPr>
          <a:lstStyle/>
          <a:p>
            <a:br>
              <a:rPr lang="en-GB" sz="2800" b="1" dirty="0"/>
            </a:br>
            <a:br>
              <a:rPr lang="en-GB" b="1" dirty="0"/>
            </a:br>
            <a:r>
              <a:rPr lang="en-GB" sz="3200" b="1" dirty="0"/>
              <a:t>Additional slide</a:t>
            </a:r>
            <a:br>
              <a:rPr lang="en-GB" sz="3200" b="1" dirty="0"/>
            </a:br>
            <a:br>
              <a:rPr lang="en-GB" b="1" dirty="0"/>
            </a:br>
            <a:br>
              <a:rPr lang="en-GB" sz="2800" b="1" dirty="0"/>
            </a:br>
            <a:br>
              <a:rPr lang="en-GB" sz="2800" b="1" dirty="0"/>
            </a:br>
            <a:endParaRPr lang="en-GB" sz="2800" b="1" dirty="0"/>
          </a:p>
        </p:txBody>
      </p:sp>
      <p:pic>
        <p:nvPicPr>
          <p:cNvPr id="7" name="Picture 6" descr="A picture containing logo&#10;&#10;Description automatically generated">
            <a:extLst>
              <a:ext uri="{FF2B5EF4-FFF2-40B4-BE49-F238E27FC236}">
                <a16:creationId xmlns:a16="http://schemas.microsoft.com/office/drawing/2014/main" id="{D89B37A9-1A26-C6DB-444A-83514256FF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90836" y="0"/>
            <a:ext cx="2101163" cy="759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2">
            <a:extLst>
              <a:ext uri="{FF2B5EF4-FFF2-40B4-BE49-F238E27FC236}">
                <a16:creationId xmlns:a16="http://schemas.microsoft.com/office/drawing/2014/main" id="{6BDFDD6C-7B25-86EC-FF53-4F981E8868B4}"/>
              </a:ext>
            </a:extLst>
          </p:cNvPr>
          <p:cNvSpPr>
            <a:spLocks noGrp="1"/>
          </p:cNvSpPr>
          <p:nvPr>
            <p:ph idx="1"/>
          </p:nvPr>
        </p:nvSpPr>
        <p:spPr>
          <a:xfrm>
            <a:off x="1981200" y="1600203"/>
            <a:ext cx="8229600" cy="4525963"/>
          </a:xfrm>
        </p:spPr>
        <p:txBody>
          <a:bodyPr>
            <a:normAutofit/>
          </a:bodyPr>
          <a:lstStyle/>
          <a:p>
            <a:r>
              <a:rPr lang="en-GB" sz="2000" dirty="0">
                <a:solidFill>
                  <a:srgbClr val="2C6170"/>
                </a:solidFill>
              </a:rPr>
              <a:t>Suggestion: delegate to insert copies of their data / practice performance here (you will have received a personalised data pack during the ALS training delivery).</a:t>
            </a:r>
          </a:p>
          <a:p>
            <a:endParaRPr lang="en-GB" sz="2000" dirty="0">
              <a:solidFill>
                <a:srgbClr val="2C6170"/>
              </a:solidFill>
            </a:endParaRPr>
          </a:p>
          <a:p>
            <a:r>
              <a:rPr lang="en-GB" sz="2000" dirty="0">
                <a:solidFill>
                  <a:srgbClr val="2C6170"/>
                </a:solidFill>
              </a:rPr>
              <a:t>Suggestion: delegate to insert their own data from ePACT2.</a:t>
            </a:r>
          </a:p>
        </p:txBody>
      </p:sp>
    </p:spTree>
    <p:extLst>
      <p:ext uri="{BB962C8B-B14F-4D97-AF65-F5344CB8AC3E}">
        <p14:creationId xmlns:p14="http://schemas.microsoft.com/office/powerpoint/2010/main" val="2987518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B77A39E-DE5C-5141-AB98-4F01CD5E601C}"/>
              </a:ext>
            </a:extLst>
          </p:cNvPr>
          <p:cNvSpPr>
            <a:spLocks noGrp="1"/>
          </p:cNvSpPr>
          <p:nvPr>
            <p:ph type="title"/>
          </p:nvPr>
        </p:nvSpPr>
        <p:spPr>
          <a:xfrm>
            <a:off x="392130" y="278190"/>
            <a:ext cx="7535238" cy="1530062"/>
          </a:xfrm>
        </p:spPr>
        <p:txBody>
          <a:bodyPr>
            <a:noAutofit/>
          </a:bodyPr>
          <a:lstStyle/>
          <a:p>
            <a:br>
              <a:rPr lang="en-GB" sz="2800" b="1" dirty="0"/>
            </a:br>
            <a:br>
              <a:rPr lang="en-GB" b="1" dirty="0"/>
            </a:br>
            <a:r>
              <a:rPr lang="en-GB" sz="3200" b="1" dirty="0"/>
              <a:t>Additional slide</a:t>
            </a:r>
            <a:br>
              <a:rPr lang="en-GB" sz="3200" b="1" dirty="0"/>
            </a:br>
            <a:br>
              <a:rPr lang="en-GB" b="1" dirty="0"/>
            </a:br>
            <a:br>
              <a:rPr lang="en-GB" sz="2800" b="1" dirty="0"/>
            </a:br>
            <a:br>
              <a:rPr lang="en-GB" sz="2800" b="1" dirty="0"/>
            </a:br>
            <a:endParaRPr lang="en-GB" sz="2800" b="1" dirty="0"/>
          </a:p>
        </p:txBody>
      </p:sp>
      <p:pic>
        <p:nvPicPr>
          <p:cNvPr id="7" name="Picture 6" descr="A picture containing logo&#10;&#10;Description automatically generated">
            <a:extLst>
              <a:ext uri="{FF2B5EF4-FFF2-40B4-BE49-F238E27FC236}">
                <a16:creationId xmlns:a16="http://schemas.microsoft.com/office/drawing/2014/main" id="{D89B37A9-1A26-C6DB-444A-83514256FF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90836" y="0"/>
            <a:ext cx="2101163" cy="759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ontent Placeholder 2">
            <a:extLst>
              <a:ext uri="{FF2B5EF4-FFF2-40B4-BE49-F238E27FC236}">
                <a16:creationId xmlns:a16="http://schemas.microsoft.com/office/drawing/2014/main" id="{228E46F8-385B-0E05-7791-2110962AE184}"/>
              </a:ext>
            </a:extLst>
          </p:cNvPr>
          <p:cNvSpPr>
            <a:spLocks noGrp="1"/>
          </p:cNvSpPr>
          <p:nvPr>
            <p:ph idx="1"/>
          </p:nvPr>
        </p:nvSpPr>
        <p:spPr>
          <a:xfrm>
            <a:off x="1981200" y="1600203"/>
            <a:ext cx="8229600" cy="4525963"/>
          </a:xfrm>
        </p:spPr>
        <p:txBody>
          <a:bodyPr>
            <a:normAutofit/>
          </a:bodyPr>
          <a:lstStyle/>
          <a:p>
            <a:r>
              <a:rPr lang="en-GB" sz="2000" dirty="0">
                <a:solidFill>
                  <a:srgbClr val="2C6170"/>
                </a:solidFill>
              </a:rPr>
              <a:t>Delegate to add any additional information that may be helpful.</a:t>
            </a:r>
          </a:p>
        </p:txBody>
      </p:sp>
    </p:spTree>
    <p:extLst>
      <p:ext uri="{BB962C8B-B14F-4D97-AF65-F5344CB8AC3E}">
        <p14:creationId xmlns:p14="http://schemas.microsoft.com/office/powerpoint/2010/main" val="1691519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7974D-1429-4F42-BF84-0A0680ECA139}"/>
              </a:ext>
            </a:extLst>
          </p:cNvPr>
          <p:cNvSpPr>
            <a:spLocks noGrp="1"/>
          </p:cNvSpPr>
          <p:nvPr>
            <p:ph type="title"/>
          </p:nvPr>
        </p:nvSpPr>
        <p:spPr>
          <a:xfrm>
            <a:off x="1638899" y="2551938"/>
            <a:ext cx="8876099" cy="1667325"/>
          </a:xfrm>
        </p:spPr>
        <p:txBody>
          <a:bodyPr/>
          <a:lstStyle/>
          <a:p>
            <a:r>
              <a:rPr lang="en-US" dirty="0"/>
              <a:t>Connect with us</a:t>
            </a:r>
          </a:p>
        </p:txBody>
      </p:sp>
      <p:sp>
        <p:nvSpPr>
          <p:cNvPr id="3" name="Text Placeholder 2">
            <a:extLst>
              <a:ext uri="{FF2B5EF4-FFF2-40B4-BE49-F238E27FC236}">
                <a16:creationId xmlns:a16="http://schemas.microsoft.com/office/drawing/2014/main" id="{BDA070FA-BC90-6B49-8E47-11E854F97B4A}"/>
              </a:ext>
            </a:extLst>
          </p:cNvPr>
          <p:cNvSpPr>
            <a:spLocks noGrp="1"/>
          </p:cNvSpPr>
          <p:nvPr>
            <p:ph type="body" idx="1"/>
          </p:nvPr>
        </p:nvSpPr>
        <p:spPr>
          <a:xfrm>
            <a:off x="1638899" y="4484698"/>
            <a:ext cx="8888800" cy="1478780"/>
          </a:xfrm>
        </p:spPr>
        <p:txBody>
          <a:bodyPr>
            <a:normAutofit fontScale="92500"/>
          </a:bodyPr>
          <a:lstStyle/>
          <a:p>
            <a:r>
              <a:rPr lang="en-US" dirty="0"/>
              <a:t>Web: </a:t>
            </a:r>
            <a:r>
              <a:rPr lang="en-US" dirty="0">
                <a:solidFill>
                  <a:schemeClr val="bg1"/>
                </a:solidFill>
              </a:rPr>
              <a:t>www.ahsnnetwork.com</a:t>
            </a:r>
          </a:p>
          <a:p>
            <a:r>
              <a:rPr lang="en-US" dirty="0"/>
              <a:t>Email: </a:t>
            </a:r>
            <a:r>
              <a:rPr lang="en-GB" dirty="0">
                <a:solidFill>
                  <a:schemeClr val="bg1"/>
                </a:solidFill>
              </a:rPr>
              <a:t>info@ahsnnetwork.com</a:t>
            </a:r>
          </a:p>
          <a:p>
            <a:r>
              <a:rPr lang="en-US" dirty="0"/>
              <a:t>@</a:t>
            </a:r>
            <a:r>
              <a:rPr lang="en-GB" dirty="0" err="1">
                <a:solidFill>
                  <a:schemeClr val="bg1"/>
                </a:solidFill>
              </a:rPr>
              <a:t>AHSNNetwork</a:t>
            </a:r>
            <a:endParaRPr lang="en-US" dirty="0">
              <a:solidFill>
                <a:schemeClr val="bg1"/>
              </a:solidFill>
            </a:endParaRPr>
          </a:p>
        </p:txBody>
      </p:sp>
    </p:spTree>
    <p:extLst>
      <p:ext uri="{BB962C8B-B14F-4D97-AF65-F5344CB8AC3E}">
        <p14:creationId xmlns:p14="http://schemas.microsoft.com/office/powerpoint/2010/main" val="1526711829"/>
      </p:ext>
    </p:extLst>
  </p:cSld>
  <p:clrMapOvr>
    <a:masterClrMapping/>
  </p:clrMapOvr>
</p:sld>
</file>

<file path=ppt/theme/theme1.xml><?xml version="1.0" encoding="utf-8"?>
<a:theme xmlns:a="http://schemas.openxmlformats.org/drawingml/2006/main" name="1_Office Theme">
  <a:themeElements>
    <a:clrScheme name="Custom 14">
      <a:dk1>
        <a:srgbClr val="245170"/>
      </a:dk1>
      <a:lt1>
        <a:srgbClr val="FFFFFF"/>
      </a:lt1>
      <a:dk2>
        <a:srgbClr val="4D4D4F"/>
      </a:dk2>
      <a:lt2>
        <a:srgbClr val="F1F2F2"/>
      </a:lt2>
      <a:accent1>
        <a:srgbClr val="E6B222"/>
      </a:accent1>
      <a:accent2>
        <a:srgbClr val="E9552C"/>
      </a:accent2>
      <a:accent3>
        <a:srgbClr val="36987D"/>
      </a:accent3>
      <a:accent4>
        <a:srgbClr val="0079C2"/>
      </a:accent4>
      <a:accent5>
        <a:srgbClr val="B0D238"/>
      </a:accent5>
      <a:accent6>
        <a:srgbClr val="ABCCC6"/>
      </a:accent6>
      <a:hlink>
        <a:srgbClr val="0079C2"/>
      </a:hlink>
      <a:folHlink>
        <a:srgbClr val="E9552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C996F717091B347A66159BBC31C850D" ma:contentTypeVersion="11" ma:contentTypeDescription="Create a new document." ma:contentTypeScope="" ma:versionID="33584a4c12faba1f1aa76831b46d77c2">
  <xsd:schema xmlns:xsd="http://www.w3.org/2001/XMLSchema" xmlns:xs="http://www.w3.org/2001/XMLSchema" xmlns:p="http://schemas.microsoft.com/office/2006/metadata/properties" xmlns:ns3="14e65759-26fb-44a0-a3cc-6705580da7ca" xmlns:ns4="f255466b-14c7-4ded-a3b8-1c87f300a508" targetNamespace="http://schemas.microsoft.com/office/2006/metadata/properties" ma:root="true" ma:fieldsID="e442886de9bdd0b4da1fb7acb17a1dec" ns3:_="" ns4:_="">
    <xsd:import namespace="14e65759-26fb-44a0-a3cc-6705580da7ca"/>
    <xsd:import namespace="f255466b-14c7-4ded-a3b8-1c87f300a508"/>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Location"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e65759-26fb-44a0-a3cc-6705580da7c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255466b-14c7-4ded-a3b8-1c87f300a50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f255466b-14c7-4ded-a3b8-1c87f300a508">
      <UserInfo>
        <DisplayName>Julia Carthew</DisplayName>
        <AccountId>15</AccountId>
        <AccountType/>
      </UserInfo>
      <UserInfo>
        <DisplayName>Kathy Wallis</DisplayName>
        <AccountId>14</AccountId>
        <AccountType/>
      </UserInfo>
      <UserInfo>
        <DisplayName>Suzi Van Es</DisplayName>
        <AccountId>6</AccountId>
        <AccountType/>
      </UserInfo>
      <UserInfo>
        <DisplayName>Ruth George</DisplayName>
        <AccountId>13</AccountId>
        <AccountType/>
      </UserInfo>
      <UserInfo>
        <DisplayName>Tracy Broom</DisplayName>
        <AccountId>35</AccountId>
        <AccountType/>
      </UserInfo>
      <UserInfo>
        <DisplayName>Vicky Martin</DisplayName>
        <AccountId>19</AccountId>
        <AccountType/>
      </UserInfo>
      <UserInfo>
        <DisplayName>Heather Bowles</DisplayName>
        <AccountId>11</AccountId>
        <AccountType/>
      </UserInfo>
      <UserInfo>
        <DisplayName>Dave Meehan</DisplayName>
        <AccountId>38</AccountId>
        <AccountType/>
      </UserInfo>
      <UserInfo>
        <DisplayName>Anna Wykes</DisplayName>
        <AccountId>39</AccountId>
        <AccountType/>
      </UserInfo>
      <UserInfo>
        <DisplayName>Vicki Rowse</DisplayName>
        <AccountId>25</AccountId>
        <AccountType/>
      </UserInfo>
    </SharedWithUsers>
  </documentManagement>
</p:properties>
</file>

<file path=customXml/itemProps1.xml><?xml version="1.0" encoding="utf-8"?>
<ds:datastoreItem xmlns:ds="http://schemas.openxmlformats.org/officeDocument/2006/customXml" ds:itemID="{24DB30A0-ECDE-4BE9-9417-5D17EE2694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e65759-26fb-44a0-a3cc-6705580da7ca"/>
    <ds:schemaRef ds:uri="f255466b-14c7-4ded-a3b8-1c87f300a50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0CB48BD-97EB-4782-9AF5-32298EBA6BCA}">
  <ds:schemaRefs>
    <ds:schemaRef ds:uri="http://schemas.microsoft.com/sharepoint/v3/contenttype/forms"/>
  </ds:schemaRefs>
</ds:datastoreItem>
</file>

<file path=customXml/itemProps3.xml><?xml version="1.0" encoding="utf-8"?>
<ds:datastoreItem xmlns:ds="http://schemas.openxmlformats.org/officeDocument/2006/customXml" ds:itemID="{DF8F47A7-BD1F-4947-86F2-D7D013C793F7}">
  <ds:schemaRefs>
    <ds:schemaRef ds:uri="http://schemas.microsoft.com/office/2006/documentManagement/types"/>
    <ds:schemaRef ds:uri="http://purl.org/dc/terms/"/>
    <ds:schemaRef ds:uri="14e65759-26fb-44a0-a3cc-6705580da7ca"/>
    <ds:schemaRef ds:uri="http://purl.org/dc/dcmitype/"/>
    <ds:schemaRef ds:uri="f255466b-14c7-4ded-a3b8-1c87f300a508"/>
    <ds:schemaRef ds:uri="http://schemas.openxmlformats.org/package/2006/metadata/core-properties"/>
    <ds:schemaRef ds:uri="http://schemas.microsoft.com/office/infopath/2007/PartnerControls"/>
    <ds:schemaRef ds:uri="http://schemas.microsoft.com/office/2006/metadata/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4529</TotalTime>
  <Words>607</Words>
  <Application>Microsoft Office PowerPoint</Application>
  <PresentationFormat>Widescreen</PresentationFormat>
  <Paragraphs>42</Paragraphs>
  <Slides>7</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Verdana</vt:lpstr>
      <vt:lpstr>1_Office Theme</vt:lpstr>
      <vt:lpstr>Polypharmacy  Action Learning Sets</vt:lpstr>
      <vt:lpstr>  Polypharmacy Action Learning Sets    </vt:lpstr>
      <vt:lpstr>  What would I say about the training course?    </vt:lpstr>
      <vt:lpstr>  What will we do in our practice/PCN?    </vt:lpstr>
      <vt:lpstr>  Additional slide    </vt:lpstr>
      <vt:lpstr>  Additional slide    </vt:lpstr>
      <vt:lpstr>Connect with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Sophie Jenkins</dc:creator>
  <cp:lastModifiedBy>COPPING, Rosy (WEST OF ENGLAND AHSN)</cp:lastModifiedBy>
  <cp:revision>42</cp:revision>
  <cp:lastPrinted>2018-11-01T11:39:44Z</cp:lastPrinted>
  <dcterms:created xsi:type="dcterms:W3CDTF">2018-09-18T09:21:34Z</dcterms:created>
  <dcterms:modified xsi:type="dcterms:W3CDTF">2022-11-16T11:41:05Z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0x0101002C996F717091B347A66159BBC31C850D</vt:lpwstr>
  </property>
</Properties>
</file>